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4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2" r:id="rId13"/>
    <p:sldId id="267" r:id="rId14"/>
    <p:sldId id="270" r:id="rId15"/>
    <p:sldId id="271" r:id="rId16"/>
    <p:sldId id="272" r:id="rId17"/>
    <p:sldId id="273" r:id="rId18"/>
    <p:sldId id="268" r:id="rId19"/>
    <p:sldId id="269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9815-CF64-0466-14E1-65C3C3F9CB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E4B133-D5B8-69DA-50A5-BAC4BBEF90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C5D21-3203-2C8A-F6E8-28FC24EED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78277-0CF0-46A6-AE50-AEDB7A84A149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5384D-9365-D2C7-5B7D-B26443A64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063F8-6B6B-53E9-E12F-1721FE35D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DC13E-76E8-4444-A177-357AADE54E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9891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AAF10-E4FB-68D0-8113-A544B096F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E214DD-D8A1-8C7E-CEBE-5AEE929E4B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D9644-2A70-BBD1-09AA-83E39E104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78277-0CF0-46A6-AE50-AEDB7A84A149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CA8CE-CE45-BDBF-E7E5-AD8A0796B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BF358-4DCB-A750-5ABA-CF1A93103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DC13E-76E8-4444-A177-357AADE54E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520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0F010E-B31D-515C-673E-2AB64A076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0DBD1D-0066-284F-3FC2-2FACBCF053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7B9E5-6AE7-5A55-5D73-3F78711C6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78277-0CF0-46A6-AE50-AEDB7A84A149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04A67-3787-1CE1-EFE7-D98039F4E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45AE0-F405-592C-28D5-F52F38015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DC13E-76E8-4444-A177-357AADE54E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645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5B9AE-5137-E9B4-07DD-1DA832C6C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22775-364C-C232-4C1E-A158F2081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7A737-F448-B0EB-C250-909A2AAE4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78277-0CF0-46A6-AE50-AEDB7A84A149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E3E5F-C647-4407-F2E4-226BE8F1B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BE745-34EE-02F4-7A6B-499C5E08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DC13E-76E8-4444-A177-357AADE54E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0028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6B5D-81AC-17BB-5417-93A8B3C80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3C06A-5131-9B72-B068-82822F2342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35DC6-8795-92E7-185A-5875217F7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78277-0CF0-46A6-AE50-AEDB7A84A149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42DC5A-B98C-C128-C8F0-F39D74F2F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69FEB-246C-6728-C918-5396FA989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DC13E-76E8-4444-A177-357AADE54E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9451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62FF-1E75-C183-6C25-E919F3628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54DAB-022B-63C9-7508-D125151D4B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037909-C7DD-F265-4977-2F9D25C097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FE63D6-3291-2752-3DBC-78561EB39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78277-0CF0-46A6-AE50-AEDB7A84A149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D02A56-E922-B9F5-333C-B1A385F20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40DDE7-1AEF-2B85-D757-A3E812CBF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DC13E-76E8-4444-A177-357AADE54E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6754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167EE-C329-D890-2A25-480F384B6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E4D72-67FA-5380-4A48-E888ECB92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62EAA8-A996-BDCB-6932-E7AABF19B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6FE654-4F8E-D8FD-5CD1-438B3289FE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89AE82-79FB-27B6-CBE9-919A5E455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5D1ED1-88A8-C2C4-30EC-2BA5AE3B6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78277-0CF0-46A6-AE50-AEDB7A84A149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734AB4-6E6A-422A-B648-26ABBA4F3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775961-0382-60E6-F55B-52393AC85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DC13E-76E8-4444-A177-357AADE54E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1120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13A2D-0162-2959-0D58-C902E9833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85C31B-061C-907F-BF5C-EC0456E8D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78277-0CF0-46A6-AE50-AEDB7A84A149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611609-8FD0-41B6-E06D-3D9573B9F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BC51FB-4ADF-298F-5CC2-423EE734C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DC13E-76E8-4444-A177-357AADE54E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9286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B2B0F4-2C66-FC34-05DB-7E575352B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78277-0CF0-46A6-AE50-AEDB7A84A149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94FCC3-4BDF-091B-0E9F-AD76ADF2B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D4B5E6-A59D-1593-874B-1557F931C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DC13E-76E8-4444-A177-357AADE54E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5784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6013F-D086-EC34-55DD-C644B29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F6475-E98D-23A4-F15C-104C74AA2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8E0D1-A851-923B-B46D-C73782B6AD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1FD365-92E8-80D5-4BEA-8D624883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78277-0CF0-46A6-AE50-AEDB7A84A149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3C3A21-9990-7A1F-3150-F063E6BE5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239E46-2D47-9E81-6ECE-6F37A442A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DC13E-76E8-4444-A177-357AADE54E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118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6FFC3-35A8-3E60-397E-E51BEA607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EA4879-7986-3CC0-90BE-6FD702E947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4D69FE-6790-2BDB-AFCB-F053A59C27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6E41E-977A-2F16-4F98-25275F824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78277-0CF0-46A6-AE50-AEDB7A84A149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646C23-2371-FD19-F697-16FEA835C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736C4C-59BF-A517-D787-C735278E7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DC13E-76E8-4444-A177-357AADE54E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0095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9AB26A-EBA5-89CB-DDF9-0F2E20297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2CF73-654E-8A5A-F5B1-C1CE3FE4D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B105E-33ED-E8B8-76D6-9072DBF567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478277-0CF0-46A6-AE50-AEDB7A84A149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DB038-DFDF-4556-96F5-467B244C4A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90542-3B7C-D06F-9E8D-59161B751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DC13E-76E8-4444-A177-357AADE54E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854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1.jf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f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EA3FFA-F440-723D-68D0-E6F5B5EAD929}"/>
              </a:ext>
            </a:extLst>
          </p:cNvPr>
          <p:cNvSpPr txBox="1"/>
          <p:nvPr/>
        </p:nvSpPr>
        <p:spPr>
          <a:xfrm>
            <a:off x="8842248" y="1481328"/>
            <a:ext cx="2926080" cy="2468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Which degrees really pay off?</a:t>
            </a:r>
          </a:p>
        </p:txBody>
      </p:sp>
      <p:sp>
        <p:nvSpPr>
          <p:cNvPr id="52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8AF425-5B15-60F8-8DB7-83D51A62C9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83" r="1" b="2329"/>
          <a:stretch/>
        </p:blipFill>
        <p:spPr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21529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430EB77E-EEFB-4B8C-8586-E614A2447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" y="703070"/>
            <a:ext cx="5303520" cy="3741604"/>
          </a:xfrm>
          <a:prstGeom prst="rect">
            <a:avLst/>
          </a:prstGeom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72433BBD-8D23-4DBF-8996-F2C1F4D672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03070"/>
            <a:ext cx="5804727" cy="38048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BC4CCA-032F-4341-8170-B60118675A52}"/>
              </a:ext>
            </a:extLst>
          </p:cNvPr>
          <p:cNvSpPr txBox="1"/>
          <p:nvPr/>
        </p:nvSpPr>
        <p:spPr>
          <a:xfrm>
            <a:off x="1312433" y="5013064"/>
            <a:ext cx="8993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On the other hand, the average starting salary for the bottom 10 Schools doesn’t even reach $40.000.</a:t>
            </a:r>
          </a:p>
        </p:txBody>
      </p:sp>
    </p:spTree>
    <p:extLst>
      <p:ext uri="{BB962C8B-B14F-4D97-AF65-F5344CB8AC3E}">
        <p14:creationId xmlns:p14="http://schemas.microsoft.com/office/powerpoint/2010/main" val="2687876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B1081E-C0B7-47E8-B7D4-1137DD1EE981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What School type has better and worse prospects?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EEFDE5B0-D8BA-483A-B732-67D98F11B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797996"/>
            <a:ext cx="6903720" cy="326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57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B1081E-C0B7-47E8-B7D4-1137DD1EE981}"/>
              </a:ext>
            </a:extLst>
          </p:cNvPr>
          <p:cNvSpPr txBox="1"/>
          <p:nvPr/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Even though engineering and Ivy League schools' alumni make the same on average, the top earners from Ivy League schools out-earn the rest of the degree holders.</a:t>
            </a:r>
          </a:p>
        </p:txBody>
      </p:sp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D065FB44-6C6B-CAED-BA7D-FCDC73CC8E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85"/>
          <a:stretch/>
        </p:blipFill>
        <p:spPr>
          <a:xfrm>
            <a:off x="630936" y="2484585"/>
            <a:ext cx="10917936" cy="3572054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97270425-801F-46D3-4CDC-E6F1C8FA2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474" y="2134065"/>
            <a:ext cx="7344538" cy="464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7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8D44E42-C462-4105-BC86-FE75B4E3C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024154" cy="685800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010010-3F50-438E-8616-63FA53FD2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41" y="1546627"/>
            <a:ext cx="4105275" cy="22989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120276-E220-47CD-885F-79CD1EEF5A34}"/>
              </a:ext>
            </a:extLst>
          </p:cNvPr>
          <p:cNvSpPr txBox="1"/>
          <p:nvPr/>
        </p:nvSpPr>
        <p:spPr>
          <a:xfrm>
            <a:off x="6658044" y="2871982"/>
            <a:ext cx="5006336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Does it matter where?</a:t>
            </a:r>
          </a:p>
        </p:txBody>
      </p:sp>
    </p:spTree>
    <p:extLst>
      <p:ext uri="{BB962C8B-B14F-4D97-AF65-F5344CB8AC3E}">
        <p14:creationId xmlns:p14="http://schemas.microsoft.com/office/powerpoint/2010/main" val="1918541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38C5B95-EE69-4767-AC20-495A19983508}"/>
              </a:ext>
            </a:extLst>
          </p:cNvPr>
          <p:cNvSpPr txBox="1"/>
          <p:nvPr/>
        </p:nvSpPr>
        <p:spPr>
          <a:xfrm>
            <a:off x="4864100" y="338328"/>
            <a:ext cx="6675627" cy="1605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G</a:t>
            </a:r>
            <a:r>
              <a:rPr lang="en-US" sz="1900" b="0" i="0" dirty="0">
                <a:effectLst/>
              </a:rPr>
              <a:t>raduates from Californian universities start roughly with the same salary than graduates from Northeastern region</a:t>
            </a:r>
            <a:r>
              <a:rPr lang="en-US" sz="1900" dirty="0"/>
              <a:t>.</a:t>
            </a:r>
            <a:r>
              <a:rPr lang="en-US" sz="1900" b="0" i="0" dirty="0">
                <a:effectLst/>
              </a:rPr>
              <a:t>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0" i="0" dirty="0">
                <a:effectLst/>
              </a:rPr>
              <a:t>Universities from the Northern area take the top spot (Ivy schools) followed closely by the universities in California when it comes to mid-career salaries.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26">
            <a:extLst>
              <a:ext uri="{FF2B5EF4-FFF2-40B4-BE49-F238E27FC236}">
                <a16:creationId xmlns:a16="http://schemas.microsoft.com/office/drawing/2014/main" id="{1B10F861-B8F1-49C7-BD58-EAB20CEE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45B52281-F9D5-4519-A157-48AE6B46F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68" y="2742397"/>
            <a:ext cx="4753559" cy="3291840"/>
          </a:xfrm>
          <a:prstGeom prst="rect">
            <a:avLst/>
          </a:prstGeom>
        </p:spPr>
      </p:pic>
      <p:sp>
        <p:nvSpPr>
          <p:cNvPr id="15" name="Rounded Rectangle 16">
            <a:extLst>
              <a:ext uri="{FF2B5EF4-FFF2-40B4-BE49-F238E27FC236}">
                <a16:creationId xmlns:a16="http://schemas.microsoft.com/office/drawing/2014/main" id="{61F6E425-22AB-4DA2-8FAC-58ADB58E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E53EB29B-54AB-4EA2-AC11-138335C0B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484" y="2771657"/>
            <a:ext cx="4974336" cy="323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67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38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673F60F-347B-4AF9-88EA-48C39FFBA22E}"/>
              </a:ext>
            </a:extLst>
          </p:cNvPr>
          <p:cNvSpPr txBox="1"/>
          <p:nvPr/>
        </p:nvSpPr>
        <p:spPr>
          <a:xfrm>
            <a:off x="1424904" y="2494450"/>
            <a:ext cx="4053545" cy="3563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Mid-career salaries for the top 10% are higher for those who studied in the Northeast (Ivy League Universities).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B97C8B12-7DF8-4A96-8262-16AF1A0E68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" t="1748" r="8887" b="-1"/>
          <a:stretch/>
        </p:blipFill>
        <p:spPr>
          <a:xfrm>
            <a:off x="5478449" y="2582681"/>
            <a:ext cx="6275214" cy="366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289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, indoor, sign&#10;&#10;Description automatically generated">
            <a:extLst>
              <a:ext uri="{FF2B5EF4-FFF2-40B4-BE49-F238E27FC236}">
                <a16:creationId xmlns:a16="http://schemas.microsoft.com/office/drawing/2014/main" id="{787B8457-8C4C-489F-9E8B-DA1D13D0F1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43" r="-1" b="15567"/>
          <a:stretch/>
        </p:blipFill>
        <p:spPr>
          <a:xfrm>
            <a:off x="20" y="2"/>
            <a:ext cx="6186992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68" y="0"/>
            <a:ext cx="874718" cy="6857455"/>
            <a:chOff x="5395368" y="0"/>
            <a:chExt cx="874718" cy="6857455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0CD19B9-4490-41BD-A02F-A44EA29CA3B9}"/>
              </a:ext>
            </a:extLst>
          </p:cNvPr>
          <p:cNvSpPr txBox="1"/>
          <p:nvPr/>
        </p:nvSpPr>
        <p:spPr>
          <a:xfrm>
            <a:off x="6981826" y="3146400"/>
            <a:ext cx="4391024" cy="268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alpha val="80000"/>
                  </a:schemeClr>
                </a:solidFill>
              </a:rPr>
              <a:t>Do all degrees have the same growth prospects salary-wise?</a:t>
            </a:r>
          </a:p>
        </p:txBody>
      </p:sp>
    </p:spTree>
    <p:extLst>
      <p:ext uri="{BB962C8B-B14F-4D97-AF65-F5344CB8AC3E}">
        <p14:creationId xmlns:p14="http://schemas.microsoft.com/office/powerpoint/2010/main" val="4074448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4B2659-CACE-7F0F-0CB1-38B7CA31F43E}"/>
              </a:ext>
            </a:extLst>
          </p:cNvPr>
          <p:cNvSpPr txBox="1"/>
          <p:nvPr/>
        </p:nvSpPr>
        <p:spPr>
          <a:xfrm>
            <a:off x="497973" y="393380"/>
            <a:ext cx="7655427" cy="7398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>
                <a:latin typeface="+mj-lt"/>
                <a:ea typeface="+mj-ea"/>
                <a:cs typeface="+mj-cs"/>
              </a:rPr>
              <a:t>Not all professionals increase their salary at the same rate 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2CD3B912-9EB4-07C9-8D7B-D316EB2C3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85" y="1889845"/>
            <a:ext cx="4707600" cy="4707600"/>
          </a:xfrm>
          <a:prstGeom prst="rect">
            <a:avLst/>
          </a:prstGeom>
        </p:spPr>
      </p:pic>
      <p:pic>
        <p:nvPicPr>
          <p:cNvPr id="7" name="Picture 6" descr="Chart, funnel chart&#10;&#10;Description automatically generated">
            <a:extLst>
              <a:ext uri="{FF2B5EF4-FFF2-40B4-BE49-F238E27FC236}">
                <a16:creationId xmlns:a16="http://schemas.microsoft.com/office/drawing/2014/main" id="{3ABB5781-C684-6D95-2E38-D87AAF154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315" y="2037400"/>
            <a:ext cx="4707600" cy="470760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86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E5AEDA-5016-FC75-998F-F0B1E316085C}"/>
              </a:ext>
            </a:extLst>
          </p:cNvPr>
          <p:cNvSpPr txBox="1"/>
          <p:nvPr/>
        </p:nvSpPr>
        <p:spPr>
          <a:xfrm>
            <a:off x="862366" y="2194102"/>
            <a:ext cx="3427001" cy="390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Some degrees don’t have a high starting salary but may even double by mid-career.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degrees that provide the higher salaries right out of college are not the ones that have a greater salary mid-career necessarily.</a:t>
            </a:r>
          </a:p>
        </p:txBody>
      </p:sp>
      <p:pic>
        <p:nvPicPr>
          <p:cNvPr id="3" name="Picture 2" descr="Chart, funnel chart&#10;&#10;Description automatically generated">
            <a:extLst>
              <a:ext uri="{FF2B5EF4-FFF2-40B4-BE49-F238E27FC236}">
                <a16:creationId xmlns:a16="http://schemas.microsoft.com/office/drawing/2014/main" id="{F9473726-ECA0-5CB6-B1CE-915BF1667E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3" r="2" b="7627"/>
          <a:stretch/>
        </p:blipFill>
        <p:spPr>
          <a:xfrm>
            <a:off x="5151733" y="191427"/>
            <a:ext cx="6997605" cy="621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69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2A3F0A5-CF31-EE2D-AABC-BBAC87612D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632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D9EE3B-403B-990F-DE95-A0606324FEED}"/>
              </a:ext>
            </a:extLst>
          </p:cNvPr>
          <p:cNvSpPr txBox="1"/>
          <p:nvPr/>
        </p:nvSpPr>
        <p:spPr>
          <a:xfrm>
            <a:off x="7320465" y="2194102"/>
            <a:ext cx="4140013" cy="390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The average that each degree increases its average salary can vary substantially </a:t>
            </a:r>
          </a:p>
        </p:txBody>
      </p:sp>
    </p:spTree>
    <p:extLst>
      <p:ext uri="{BB962C8B-B14F-4D97-AF65-F5344CB8AC3E}">
        <p14:creationId xmlns:p14="http://schemas.microsoft.com/office/powerpoint/2010/main" val="816299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0925F8-AD0B-0F2E-AF48-583E542B30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7975" b="2400"/>
          <a:stretch/>
        </p:blipFill>
        <p:spPr>
          <a:xfrm>
            <a:off x="20" y="-197501"/>
            <a:ext cx="12191980" cy="6856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3FED89-6BA2-D555-9DCF-77DB0F0E5B3C}"/>
              </a:ext>
            </a:extLst>
          </p:cNvPr>
          <p:cNvSpPr txBox="1"/>
          <p:nvPr/>
        </p:nvSpPr>
        <p:spPr>
          <a:xfrm>
            <a:off x="811763" y="1073020"/>
            <a:ext cx="33585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In 2022, 12.8 million, or 42.1% of American 18 to 24 year olds are enrolled in college or graduate school.</a:t>
            </a:r>
          </a:p>
          <a:p>
            <a:endParaRPr lang="en-GB" sz="2400" dirty="0"/>
          </a:p>
          <a:p>
            <a:r>
              <a:rPr lang="en-GB" sz="2400" dirty="0"/>
              <a:t>But the amount of student debt held in America is roughly equal to the size of the economy of Brazil or Australia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A4B78C-537D-5DF6-8034-93DAC2F944DD}"/>
              </a:ext>
            </a:extLst>
          </p:cNvPr>
          <p:cNvSpPr txBox="1"/>
          <p:nvPr/>
        </p:nvSpPr>
        <p:spPr>
          <a:xfrm>
            <a:off x="7246149" y="5072967"/>
            <a:ext cx="35613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Are degrees worth the financial strain?</a:t>
            </a:r>
          </a:p>
          <a:p>
            <a:endParaRPr lang="en-GB" dirty="0"/>
          </a:p>
        </p:txBody>
      </p:sp>
      <p:pic>
        <p:nvPicPr>
          <p:cNvPr id="6" name="Picture 5" descr="A group of people holding signs&#10;&#10;Description automatically generated with medium confidence">
            <a:extLst>
              <a:ext uri="{FF2B5EF4-FFF2-40B4-BE49-F238E27FC236}">
                <a16:creationId xmlns:a16="http://schemas.microsoft.com/office/drawing/2014/main" id="{774C128D-428F-4BCF-AA0F-E2DFBCDFD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323" y="448715"/>
            <a:ext cx="5616603" cy="374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70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2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497E39-286F-4968-923C-B3C5AAFB848F}"/>
              </a:ext>
            </a:extLst>
          </p:cNvPr>
          <p:cNvSpPr txBox="1"/>
          <p:nvPr/>
        </p:nvSpPr>
        <p:spPr>
          <a:xfrm>
            <a:off x="838199" y="3990205"/>
            <a:ext cx="10518776" cy="120032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Which disciplines pay best?</a:t>
            </a:r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2D6DC8E-A933-445D-8319-AB541C7E6F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4" b="9184"/>
          <a:stretch/>
        </p:blipFill>
        <p:spPr>
          <a:xfrm>
            <a:off x="20" y="10"/>
            <a:ext cx="12191980" cy="3657590"/>
          </a:xfrm>
          <a:custGeom>
            <a:avLst/>
            <a:gdLst/>
            <a:ahLst/>
            <a:cxnLst/>
            <a:rect l="l" t="t" r="r" b="b"/>
            <a:pathLst>
              <a:path w="12192000" h="3657600">
                <a:moveTo>
                  <a:pt x="7230262" y="3468462"/>
                </a:moveTo>
                <a:lnTo>
                  <a:pt x="7197115" y="3474938"/>
                </a:lnTo>
                <a:lnTo>
                  <a:pt x="7214545" y="3473344"/>
                </a:lnTo>
                <a:cubicBezTo>
                  <a:pt x="7220308" y="3472558"/>
                  <a:pt x="7225785" y="3471224"/>
                  <a:pt x="7230262" y="3468462"/>
                </a:cubicBezTo>
                <a:close/>
                <a:moveTo>
                  <a:pt x="7009120" y="3411863"/>
                </a:moveTo>
                <a:lnTo>
                  <a:pt x="7021563" y="3422955"/>
                </a:lnTo>
                <a:lnTo>
                  <a:pt x="7021563" y="3422954"/>
                </a:lnTo>
                <a:close/>
                <a:moveTo>
                  <a:pt x="7768443" y="3303674"/>
                </a:moveTo>
                <a:lnTo>
                  <a:pt x="7768443" y="3303675"/>
                </a:lnTo>
                <a:lnTo>
                  <a:pt x="7792447" y="3326153"/>
                </a:lnTo>
                <a:cubicBezTo>
                  <a:pt x="7785969" y="3320057"/>
                  <a:pt x="7779301" y="3313961"/>
                  <a:pt x="7768443" y="3303674"/>
                </a:cubicBezTo>
                <a:close/>
                <a:moveTo>
                  <a:pt x="4038748" y="3301555"/>
                </a:moveTo>
                <a:lnTo>
                  <a:pt x="4030517" y="3313199"/>
                </a:lnTo>
                <a:cubicBezTo>
                  <a:pt x="4026230" y="3321105"/>
                  <a:pt x="4021242" y="3327345"/>
                  <a:pt x="4015609" y="3332050"/>
                </a:cubicBezTo>
                <a:lnTo>
                  <a:pt x="3996845" y="3341704"/>
                </a:lnTo>
                <a:cubicBezTo>
                  <a:pt x="4010562" y="3338155"/>
                  <a:pt x="4021944" y="3329011"/>
                  <a:pt x="4030518" y="3313199"/>
                </a:cubicBezTo>
                <a:close/>
                <a:moveTo>
                  <a:pt x="6245343" y="3298149"/>
                </a:moveTo>
                <a:lnTo>
                  <a:pt x="6274406" y="3304945"/>
                </a:lnTo>
                <a:lnTo>
                  <a:pt x="6291247" y="3311262"/>
                </a:lnTo>
                <a:lnTo>
                  <a:pt x="6291385" y="3311314"/>
                </a:lnTo>
                <a:lnTo>
                  <a:pt x="6306284" y="3317152"/>
                </a:lnTo>
                <a:lnTo>
                  <a:pt x="6308075" y="3317568"/>
                </a:lnTo>
                <a:lnTo>
                  <a:pt x="6313855" y="3319733"/>
                </a:lnTo>
                <a:cubicBezTo>
                  <a:pt x="6321454" y="3322121"/>
                  <a:pt x="6329151" y="3323858"/>
                  <a:pt x="6337048" y="3324296"/>
                </a:cubicBezTo>
                <a:lnTo>
                  <a:pt x="6308075" y="3317568"/>
                </a:lnTo>
                <a:lnTo>
                  <a:pt x="6291385" y="3311314"/>
                </a:lnTo>
                <a:lnTo>
                  <a:pt x="6276197" y="3305364"/>
                </a:lnTo>
                <a:lnTo>
                  <a:pt x="6274406" y="3304945"/>
                </a:lnTo>
                <a:lnTo>
                  <a:pt x="6268613" y="3302771"/>
                </a:lnTo>
                <a:cubicBezTo>
                  <a:pt x="6260996" y="3300370"/>
                  <a:pt x="6253273" y="3298613"/>
                  <a:pt x="6245343" y="3298149"/>
                </a:cubicBezTo>
                <a:close/>
                <a:moveTo>
                  <a:pt x="6558837" y="3268317"/>
                </a:moveTo>
                <a:cubicBezTo>
                  <a:pt x="6548970" y="3267668"/>
                  <a:pt x="6539355" y="3268073"/>
                  <a:pt x="6529984" y="3269763"/>
                </a:cubicBezTo>
                <a:lnTo>
                  <a:pt x="6589207" y="3273193"/>
                </a:lnTo>
                <a:cubicBezTo>
                  <a:pt x="6578825" y="3270668"/>
                  <a:pt x="6568705" y="3268966"/>
                  <a:pt x="6558837" y="3268317"/>
                </a:cubicBezTo>
                <a:close/>
                <a:moveTo>
                  <a:pt x="4834454" y="3207659"/>
                </a:moveTo>
                <a:cubicBezTo>
                  <a:pt x="4849504" y="3224138"/>
                  <a:pt x="4866316" y="3230376"/>
                  <a:pt x="4883986" y="3231901"/>
                </a:cubicBezTo>
                <a:lnTo>
                  <a:pt x="4858238" y="3225387"/>
                </a:lnTo>
                <a:cubicBezTo>
                  <a:pt x="4849945" y="3221578"/>
                  <a:pt x="4841981" y="3215898"/>
                  <a:pt x="4834454" y="3207659"/>
                </a:cubicBezTo>
                <a:close/>
                <a:moveTo>
                  <a:pt x="5056443" y="3205325"/>
                </a:moveTo>
                <a:lnTo>
                  <a:pt x="5072589" y="3206105"/>
                </a:lnTo>
                <a:cubicBezTo>
                  <a:pt x="5078053" y="3207563"/>
                  <a:pt x="5083590" y="3210326"/>
                  <a:pt x="5089162" y="3214707"/>
                </a:cubicBezTo>
                <a:cubicBezTo>
                  <a:pt x="5078020" y="3205944"/>
                  <a:pt x="5067015" y="3203658"/>
                  <a:pt x="5056443" y="3205325"/>
                </a:cubicBezTo>
                <a:close/>
                <a:moveTo>
                  <a:pt x="739852" y="2905443"/>
                </a:moveTo>
                <a:cubicBezTo>
                  <a:pt x="733899" y="2911992"/>
                  <a:pt x="728660" y="2919613"/>
                  <a:pt x="724278" y="2926662"/>
                </a:cubicBezTo>
                <a:cubicBezTo>
                  <a:pt x="719849" y="2933806"/>
                  <a:pt x="714527" y="2939152"/>
                  <a:pt x="708621" y="2942822"/>
                </a:cubicBezTo>
                <a:lnTo>
                  <a:pt x="691439" y="2948297"/>
                </a:lnTo>
                <a:lnTo>
                  <a:pt x="708622" y="2942822"/>
                </a:lnTo>
                <a:cubicBezTo>
                  <a:pt x="714527" y="2939152"/>
                  <a:pt x="719849" y="2933806"/>
                  <a:pt x="724279" y="2926662"/>
                </a:cubicBezTo>
                <a:cubicBezTo>
                  <a:pt x="728660" y="2919613"/>
                  <a:pt x="733899" y="2911992"/>
                  <a:pt x="739852" y="2905443"/>
                </a:cubicBezTo>
                <a:close/>
                <a:moveTo>
                  <a:pt x="8934151" y="2836933"/>
                </a:moveTo>
                <a:cubicBezTo>
                  <a:pt x="8940248" y="2842173"/>
                  <a:pt x="8947058" y="2847506"/>
                  <a:pt x="8954249" y="2851864"/>
                </a:cubicBezTo>
                <a:lnTo>
                  <a:pt x="8962389" y="2855163"/>
                </a:lnTo>
                <a:lnTo>
                  <a:pt x="8954250" y="2851864"/>
                </a:lnTo>
                <a:cubicBezTo>
                  <a:pt x="8947058" y="2847506"/>
                  <a:pt x="8940248" y="2842173"/>
                  <a:pt x="8934151" y="2836933"/>
                </a:cubicBezTo>
                <a:close/>
                <a:moveTo>
                  <a:pt x="2314816" y="2835337"/>
                </a:moveTo>
                <a:cubicBezTo>
                  <a:pt x="2309720" y="2836314"/>
                  <a:pt x="2304339" y="2838362"/>
                  <a:pt x="2300909" y="2840743"/>
                </a:cubicBezTo>
                <a:cubicBezTo>
                  <a:pt x="2267856" y="2863985"/>
                  <a:pt x="2242281" y="2875891"/>
                  <a:pt x="2216515" y="2876487"/>
                </a:cubicBezTo>
                <a:cubicBezTo>
                  <a:pt x="2242281" y="2875891"/>
                  <a:pt x="2267856" y="2863985"/>
                  <a:pt x="2300910" y="2840743"/>
                </a:cubicBezTo>
                <a:close/>
                <a:moveTo>
                  <a:pt x="1916629" y="2813600"/>
                </a:moveTo>
                <a:lnTo>
                  <a:pt x="1907132" y="2816930"/>
                </a:lnTo>
                <a:lnTo>
                  <a:pt x="1866619" y="2826615"/>
                </a:lnTo>
                <a:lnTo>
                  <a:pt x="1907133" y="2816930"/>
                </a:lnTo>
                <a:close/>
                <a:moveTo>
                  <a:pt x="2058204" y="2802832"/>
                </a:moveTo>
                <a:cubicBezTo>
                  <a:pt x="2076636" y="2804546"/>
                  <a:pt x="2095174" y="2805403"/>
                  <a:pt x="2108194" y="2817539"/>
                </a:cubicBezTo>
                <a:cubicBezTo>
                  <a:pt x="2095175" y="2805403"/>
                  <a:pt x="2076636" y="2804546"/>
                  <a:pt x="2058204" y="28028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10707"/>
                </a:lnTo>
                <a:cubicBezTo>
                  <a:pt x="12192000" y="826330"/>
                  <a:pt x="12192000" y="835855"/>
                  <a:pt x="12192000" y="845570"/>
                </a:cubicBezTo>
                <a:lnTo>
                  <a:pt x="12192000" y="1243302"/>
                </a:lnTo>
                <a:lnTo>
                  <a:pt x="12160947" y="1271923"/>
                </a:lnTo>
                <a:cubicBezTo>
                  <a:pt x="12118083" y="1293449"/>
                  <a:pt x="12072360" y="1312882"/>
                  <a:pt x="12026448" y="1332123"/>
                </a:cubicBezTo>
                <a:cubicBezTo>
                  <a:pt x="12013114" y="1337649"/>
                  <a:pt x="11998443" y="1340697"/>
                  <a:pt x="11986443" y="1348126"/>
                </a:cubicBezTo>
                <a:cubicBezTo>
                  <a:pt x="11931195" y="1382036"/>
                  <a:pt x="11877664" y="1418614"/>
                  <a:pt x="11821656" y="1451191"/>
                </a:cubicBezTo>
                <a:cubicBezTo>
                  <a:pt x="11763931" y="1484910"/>
                  <a:pt x="11712304" y="1524726"/>
                  <a:pt x="11672489" y="1578639"/>
                </a:cubicBezTo>
                <a:cubicBezTo>
                  <a:pt x="11635529" y="1628743"/>
                  <a:pt x="11599714" y="1679607"/>
                  <a:pt x="11562947" y="1729900"/>
                </a:cubicBezTo>
                <a:cubicBezTo>
                  <a:pt x="11553613" y="1742665"/>
                  <a:pt x="11545039" y="1757715"/>
                  <a:pt x="11532275" y="1765907"/>
                </a:cubicBezTo>
                <a:cubicBezTo>
                  <a:pt x="11505795" y="1783052"/>
                  <a:pt x="11476838" y="1796959"/>
                  <a:pt x="11448453" y="1811057"/>
                </a:cubicBezTo>
                <a:cubicBezTo>
                  <a:pt x="11424069" y="1823059"/>
                  <a:pt x="11398160" y="1832011"/>
                  <a:pt x="11374346" y="1844966"/>
                </a:cubicBezTo>
                <a:cubicBezTo>
                  <a:pt x="11355296" y="1855255"/>
                  <a:pt x="11338339" y="1869543"/>
                  <a:pt x="11320623" y="1882497"/>
                </a:cubicBezTo>
                <a:cubicBezTo>
                  <a:pt x="11305192" y="1893736"/>
                  <a:pt x="11288238" y="1903452"/>
                  <a:pt x="11275283" y="1916978"/>
                </a:cubicBezTo>
                <a:cubicBezTo>
                  <a:pt x="11243658" y="1949745"/>
                  <a:pt x="11211843" y="1981940"/>
                  <a:pt x="11172600" y="2006136"/>
                </a:cubicBezTo>
                <a:cubicBezTo>
                  <a:pt x="11133927" y="2030138"/>
                  <a:pt x="11097350" y="2057001"/>
                  <a:pt x="11058869" y="2081386"/>
                </a:cubicBezTo>
                <a:cubicBezTo>
                  <a:pt x="11021146" y="2105199"/>
                  <a:pt x="10987046" y="2131297"/>
                  <a:pt x="10967423" y="2173591"/>
                </a:cubicBezTo>
                <a:cubicBezTo>
                  <a:pt x="10958661" y="2192259"/>
                  <a:pt x="10946279" y="2212644"/>
                  <a:pt x="10929704" y="2223503"/>
                </a:cubicBezTo>
                <a:cubicBezTo>
                  <a:pt x="10906081" y="2238934"/>
                  <a:pt x="10876171" y="2244459"/>
                  <a:pt x="10850453" y="2257603"/>
                </a:cubicBezTo>
                <a:cubicBezTo>
                  <a:pt x="10820162" y="2273034"/>
                  <a:pt x="10785111" y="2286370"/>
                  <a:pt x="10764534" y="2310945"/>
                </a:cubicBezTo>
                <a:cubicBezTo>
                  <a:pt x="10746246" y="2332855"/>
                  <a:pt x="10727767" y="2349999"/>
                  <a:pt x="10703573" y="2363905"/>
                </a:cubicBezTo>
                <a:cubicBezTo>
                  <a:pt x="10686617" y="2373622"/>
                  <a:pt x="10674046" y="2391338"/>
                  <a:pt x="10656519" y="2399340"/>
                </a:cubicBezTo>
                <a:cubicBezTo>
                  <a:pt x="10633467" y="2410009"/>
                  <a:pt x="10610225" y="2418391"/>
                  <a:pt x="10590031" y="2434966"/>
                </a:cubicBezTo>
                <a:cubicBezTo>
                  <a:pt x="10569075" y="2452110"/>
                  <a:pt x="10545263" y="2465636"/>
                  <a:pt x="10523354" y="2481639"/>
                </a:cubicBezTo>
                <a:cubicBezTo>
                  <a:pt x="10511734" y="2490211"/>
                  <a:pt x="10502208" y="2501451"/>
                  <a:pt x="10490969" y="2510406"/>
                </a:cubicBezTo>
                <a:cubicBezTo>
                  <a:pt x="10470394" y="2526788"/>
                  <a:pt x="10449438" y="2542791"/>
                  <a:pt x="10428291" y="2558222"/>
                </a:cubicBezTo>
                <a:cubicBezTo>
                  <a:pt x="10407146" y="2573655"/>
                  <a:pt x="10386952" y="2591561"/>
                  <a:pt x="10363709" y="2602801"/>
                </a:cubicBezTo>
                <a:cubicBezTo>
                  <a:pt x="10324086" y="2621851"/>
                  <a:pt x="10280840" y="2633282"/>
                  <a:pt x="10242357" y="2653857"/>
                </a:cubicBezTo>
                <a:cubicBezTo>
                  <a:pt x="10203304" y="2674811"/>
                  <a:pt x="10166536" y="2701103"/>
                  <a:pt x="10131863" y="2728915"/>
                </a:cubicBezTo>
                <a:cubicBezTo>
                  <a:pt x="10104430" y="2750824"/>
                  <a:pt x="10078713" y="2772543"/>
                  <a:pt x="10044230" y="2783782"/>
                </a:cubicBezTo>
                <a:cubicBezTo>
                  <a:pt x="10024990" y="2790070"/>
                  <a:pt x="10004797" y="2803786"/>
                  <a:pt x="9993175" y="2819789"/>
                </a:cubicBezTo>
                <a:cubicBezTo>
                  <a:pt x="9968027" y="2854649"/>
                  <a:pt x="9935832" y="2879226"/>
                  <a:pt x="9899446" y="2900182"/>
                </a:cubicBezTo>
                <a:cubicBezTo>
                  <a:pt x="9850865" y="2928376"/>
                  <a:pt x="9802858" y="2957143"/>
                  <a:pt x="9754088" y="2984766"/>
                </a:cubicBezTo>
                <a:cubicBezTo>
                  <a:pt x="9725323" y="3001151"/>
                  <a:pt x="9696749" y="3018485"/>
                  <a:pt x="9666265" y="3030488"/>
                </a:cubicBezTo>
                <a:cubicBezTo>
                  <a:pt x="9603971" y="3055255"/>
                  <a:pt x="9540152" y="3076399"/>
                  <a:pt x="9477283" y="3099451"/>
                </a:cubicBezTo>
                <a:cubicBezTo>
                  <a:pt x="9456709" y="3106880"/>
                  <a:pt x="9437278" y="3117549"/>
                  <a:pt x="9416321" y="3124026"/>
                </a:cubicBezTo>
                <a:cubicBezTo>
                  <a:pt x="9393650" y="3131075"/>
                  <a:pt x="9369267" y="3133171"/>
                  <a:pt x="9346597" y="3140219"/>
                </a:cubicBezTo>
                <a:cubicBezTo>
                  <a:pt x="9308875" y="3151840"/>
                  <a:pt x="9272298" y="3166701"/>
                  <a:pt x="9234579" y="3178511"/>
                </a:cubicBezTo>
                <a:cubicBezTo>
                  <a:pt x="9161805" y="3201182"/>
                  <a:pt x="9088840" y="3222899"/>
                  <a:pt x="9015878" y="3244426"/>
                </a:cubicBezTo>
                <a:cubicBezTo>
                  <a:pt x="9000257" y="3248999"/>
                  <a:pt x="8983301" y="3249570"/>
                  <a:pt x="8967871" y="3254523"/>
                </a:cubicBezTo>
                <a:cubicBezTo>
                  <a:pt x="8926911" y="3267859"/>
                  <a:pt x="8886142" y="3282336"/>
                  <a:pt x="8845565" y="3297007"/>
                </a:cubicBezTo>
                <a:cubicBezTo>
                  <a:pt x="8820990" y="3305961"/>
                  <a:pt x="8796985" y="3317009"/>
                  <a:pt x="8772219" y="3325582"/>
                </a:cubicBezTo>
                <a:cubicBezTo>
                  <a:pt x="8752407" y="3332440"/>
                  <a:pt x="8732023" y="3337774"/>
                  <a:pt x="8711448" y="3341966"/>
                </a:cubicBezTo>
                <a:cubicBezTo>
                  <a:pt x="8693731" y="3345586"/>
                  <a:pt x="8675253" y="3345203"/>
                  <a:pt x="8657726" y="3349586"/>
                </a:cubicBezTo>
                <a:cubicBezTo>
                  <a:pt x="8610288" y="3361397"/>
                  <a:pt x="8563425" y="3374733"/>
                  <a:pt x="8516369" y="3387305"/>
                </a:cubicBezTo>
                <a:cubicBezTo>
                  <a:pt x="8497511" y="3392259"/>
                  <a:pt x="8478269" y="3395880"/>
                  <a:pt x="8459979" y="3402166"/>
                </a:cubicBezTo>
                <a:cubicBezTo>
                  <a:pt x="8411019" y="3418741"/>
                  <a:pt x="8362822" y="3437599"/>
                  <a:pt x="8313671" y="3453222"/>
                </a:cubicBezTo>
                <a:cubicBezTo>
                  <a:pt x="8272903" y="3466176"/>
                  <a:pt x="8230992" y="3475510"/>
                  <a:pt x="8189651" y="3486941"/>
                </a:cubicBezTo>
                <a:cubicBezTo>
                  <a:pt x="8172124" y="3491895"/>
                  <a:pt x="8155359" y="3498943"/>
                  <a:pt x="8137835" y="3503134"/>
                </a:cubicBezTo>
                <a:cubicBezTo>
                  <a:pt x="8098590" y="3512659"/>
                  <a:pt x="8058774" y="3520659"/>
                  <a:pt x="8019339" y="3530186"/>
                </a:cubicBezTo>
                <a:cubicBezTo>
                  <a:pt x="7996859" y="3535710"/>
                  <a:pt x="7975142" y="3545617"/>
                  <a:pt x="7952280" y="3549237"/>
                </a:cubicBezTo>
                <a:cubicBezTo>
                  <a:pt x="7897987" y="3557809"/>
                  <a:pt x="7843311" y="3563905"/>
                  <a:pt x="7788636" y="3570763"/>
                </a:cubicBezTo>
                <a:cubicBezTo>
                  <a:pt x="7732247" y="3577811"/>
                  <a:pt x="7676047" y="3585242"/>
                  <a:pt x="7619655" y="3591528"/>
                </a:cubicBezTo>
                <a:cubicBezTo>
                  <a:pt x="7588795" y="3594768"/>
                  <a:pt x="7557742" y="3595338"/>
                  <a:pt x="7526880" y="3598386"/>
                </a:cubicBezTo>
                <a:cubicBezTo>
                  <a:pt x="7499828" y="3601055"/>
                  <a:pt x="7472967" y="3606007"/>
                  <a:pt x="7445916" y="3609247"/>
                </a:cubicBezTo>
                <a:cubicBezTo>
                  <a:pt x="7422483" y="3611913"/>
                  <a:pt x="7398860" y="3613437"/>
                  <a:pt x="7375428" y="3616105"/>
                </a:cubicBezTo>
                <a:cubicBezTo>
                  <a:pt x="7337899" y="3620485"/>
                  <a:pt x="7300559" y="3625439"/>
                  <a:pt x="7263220" y="3630011"/>
                </a:cubicBezTo>
                <a:cubicBezTo>
                  <a:pt x="7247599" y="3631726"/>
                  <a:pt x="7231214" y="3636488"/>
                  <a:pt x="7216547" y="3633632"/>
                </a:cubicBezTo>
                <a:cubicBezTo>
                  <a:pt x="7179587" y="3626391"/>
                  <a:pt x="7143199" y="3628487"/>
                  <a:pt x="7106432" y="3633440"/>
                </a:cubicBezTo>
                <a:cubicBezTo>
                  <a:pt x="7093860" y="3635155"/>
                  <a:pt x="7080334" y="3634774"/>
                  <a:pt x="7068141" y="3631536"/>
                </a:cubicBezTo>
                <a:cubicBezTo>
                  <a:pt x="7043184" y="3625057"/>
                  <a:pt x="7018991" y="3615913"/>
                  <a:pt x="6994415" y="3607913"/>
                </a:cubicBezTo>
                <a:cubicBezTo>
                  <a:pt x="6991747" y="3606961"/>
                  <a:pt x="6988509" y="3606769"/>
                  <a:pt x="6985653" y="3606199"/>
                </a:cubicBezTo>
                <a:cubicBezTo>
                  <a:pt x="6969457" y="3602959"/>
                  <a:pt x="6953457" y="3599720"/>
                  <a:pt x="6937263" y="3596863"/>
                </a:cubicBezTo>
                <a:cubicBezTo>
                  <a:pt x="6928501" y="3595338"/>
                  <a:pt x="6919547" y="3595149"/>
                  <a:pt x="6910782" y="3593814"/>
                </a:cubicBezTo>
                <a:cubicBezTo>
                  <a:pt x="6876872" y="3588480"/>
                  <a:pt x="6839534" y="3597434"/>
                  <a:pt x="6810195" y="3574384"/>
                </a:cubicBezTo>
                <a:cubicBezTo>
                  <a:pt x="6791144" y="3559523"/>
                  <a:pt x="6772665" y="3562953"/>
                  <a:pt x="6752283" y="3565239"/>
                </a:cubicBezTo>
                <a:cubicBezTo>
                  <a:pt x="6736851" y="3566953"/>
                  <a:pt x="6721038" y="3566382"/>
                  <a:pt x="6705417" y="3566574"/>
                </a:cubicBezTo>
                <a:cubicBezTo>
                  <a:pt x="6677984" y="3567143"/>
                  <a:pt x="6650551" y="3567335"/>
                  <a:pt x="6623118" y="3568287"/>
                </a:cubicBezTo>
                <a:cubicBezTo>
                  <a:pt x="6614353" y="3568667"/>
                  <a:pt x="6605401" y="3573432"/>
                  <a:pt x="6596828" y="3572670"/>
                </a:cubicBezTo>
                <a:cubicBezTo>
                  <a:pt x="6557201" y="3569049"/>
                  <a:pt x="6517576" y="3563334"/>
                  <a:pt x="6477951" y="3560095"/>
                </a:cubicBezTo>
                <a:cubicBezTo>
                  <a:pt x="6455472" y="3558191"/>
                  <a:pt x="6432420" y="3561809"/>
                  <a:pt x="6410131" y="3559143"/>
                </a:cubicBezTo>
                <a:cubicBezTo>
                  <a:pt x="6384414" y="3556095"/>
                  <a:pt x="6359268" y="3548285"/>
                  <a:pt x="6333739" y="3543520"/>
                </a:cubicBezTo>
                <a:cubicBezTo>
                  <a:pt x="6326691" y="3542189"/>
                  <a:pt x="6318880" y="3543903"/>
                  <a:pt x="6311449" y="3544282"/>
                </a:cubicBezTo>
                <a:cubicBezTo>
                  <a:pt x="6303068" y="3544664"/>
                  <a:pt x="6294876" y="3545426"/>
                  <a:pt x="6286493" y="3545617"/>
                </a:cubicBezTo>
                <a:cubicBezTo>
                  <a:pt x="6260964" y="3545999"/>
                  <a:pt x="6235437" y="3545426"/>
                  <a:pt x="6209909" y="3546761"/>
                </a:cubicBezTo>
                <a:cubicBezTo>
                  <a:pt x="6194288" y="3547522"/>
                  <a:pt x="6177905" y="3555333"/>
                  <a:pt x="6163425" y="3552474"/>
                </a:cubicBezTo>
                <a:cubicBezTo>
                  <a:pt x="6133897" y="3546951"/>
                  <a:pt x="6104368" y="3559333"/>
                  <a:pt x="6074842" y="3549047"/>
                </a:cubicBezTo>
                <a:cubicBezTo>
                  <a:pt x="6065695" y="3545999"/>
                  <a:pt x="6053124" y="3553619"/>
                  <a:pt x="6042072" y="3553999"/>
                </a:cubicBezTo>
                <a:cubicBezTo>
                  <a:pt x="6014449" y="3554951"/>
                  <a:pt x="5986828" y="3554761"/>
                  <a:pt x="5959204" y="3554571"/>
                </a:cubicBezTo>
                <a:cubicBezTo>
                  <a:pt x="5934438" y="3554381"/>
                  <a:pt x="5908719" y="3557047"/>
                  <a:pt x="5884906" y="3551713"/>
                </a:cubicBezTo>
                <a:cubicBezTo>
                  <a:pt x="5859949" y="3545999"/>
                  <a:pt x="5837472" y="3546761"/>
                  <a:pt x="5813276" y="3553237"/>
                </a:cubicBezTo>
                <a:cubicBezTo>
                  <a:pt x="5796702" y="3557619"/>
                  <a:pt x="5779174" y="3558191"/>
                  <a:pt x="5762029" y="3559523"/>
                </a:cubicBezTo>
                <a:cubicBezTo>
                  <a:pt x="5743551" y="3561047"/>
                  <a:pt x="5723166" y="3557047"/>
                  <a:pt x="5706401" y="3563334"/>
                </a:cubicBezTo>
                <a:cubicBezTo>
                  <a:pt x="5656488" y="3582003"/>
                  <a:pt x="5605244" y="3586003"/>
                  <a:pt x="5553045" y="3586003"/>
                </a:cubicBezTo>
                <a:cubicBezTo>
                  <a:pt x="5543518" y="3586003"/>
                  <a:pt x="5533802" y="3583338"/>
                  <a:pt x="5524660" y="3580480"/>
                </a:cubicBezTo>
                <a:cubicBezTo>
                  <a:pt x="5471316" y="3563334"/>
                  <a:pt x="5417784" y="3564857"/>
                  <a:pt x="5363491" y="3575336"/>
                </a:cubicBezTo>
                <a:cubicBezTo>
                  <a:pt x="5352250" y="3577622"/>
                  <a:pt x="5339677" y="3578003"/>
                  <a:pt x="5328438" y="3575718"/>
                </a:cubicBezTo>
                <a:cubicBezTo>
                  <a:pt x="5296812" y="3569049"/>
                  <a:pt x="5266141" y="3557999"/>
                  <a:pt x="5234326" y="3553237"/>
                </a:cubicBezTo>
                <a:cubicBezTo>
                  <a:pt x="5181748" y="3545426"/>
                  <a:pt x="5136216" y="3571715"/>
                  <a:pt x="5089162" y="3588862"/>
                </a:cubicBezTo>
                <a:cubicBezTo>
                  <a:pt x="5044391" y="3605055"/>
                  <a:pt x="5006292" y="3641632"/>
                  <a:pt x="4953328" y="3633440"/>
                </a:cubicBezTo>
                <a:cubicBezTo>
                  <a:pt x="4947996" y="3632678"/>
                  <a:pt x="4942089" y="3637822"/>
                  <a:pt x="4936184" y="3639155"/>
                </a:cubicBezTo>
                <a:cubicBezTo>
                  <a:pt x="4919991" y="3642776"/>
                  <a:pt x="4903799" y="3647155"/>
                  <a:pt x="4887415" y="3648872"/>
                </a:cubicBezTo>
                <a:cubicBezTo>
                  <a:pt x="4867412" y="3651158"/>
                  <a:pt x="4847027" y="3650397"/>
                  <a:pt x="4827024" y="3652301"/>
                </a:cubicBezTo>
                <a:cubicBezTo>
                  <a:pt x="4814166" y="3653444"/>
                  <a:pt x="4801401" y="3655539"/>
                  <a:pt x="4788661" y="3657349"/>
                </a:cubicBezTo>
                <a:lnTo>
                  <a:pt x="4785776" y="3657600"/>
                </a:lnTo>
                <a:lnTo>
                  <a:pt x="4726469" y="3657600"/>
                </a:lnTo>
                <a:lnTo>
                  <a:pt x="4719697" y="3656730"/>
                </a:lnTo>
                <a:cubicBezTo>
                  <a:pt x="4709482" y="3654539"/>
                  <a:pt x="4699289" y="3651920"/>
                  <a:pt x="4689098" y="3650205"/>
                </a:cubicBezTo>
                <a:cubicBezTo>
                  <a:pt x="4660331" y="3645442"/>
                  <a:pt x="4628705" y="3646776"/>
                  <a:pt x="4603368" y="3634584"/>
                </a:cubicBezTo>
                <a:cubicBezTo>
                  <a:pt x="4576318" y="3621629"/>
                  <a:pt x="4550599" y="3615723"/>
                  <a:pt x="4522596" y="3619723"/>
                </a:cubicBezTo>
                <a:cubicBezTo>
                  <a:pt x="4513260" y="3621057"/>
                  <a:pt x="4501257" y="3629059"/>
                  <a:pt x="4497068" y="3637249"/>
                </a:cubicBezTo>
                <a:cubicBezTo>
                  <a:pt x="4487731" y="3655538"/>
                  <a:pt x="4474969" y="3658778"/>
                  <a:pt x="4457632" y="3652490"/>
                </a:cubicBezTo>
                <a:cubicBezTo>
                  <a:pt x="4442581" y="3647155"/>
                  <a:pt x="4424104" y="3644490"/>
                  <a:pt x="4413817" y="3634201"/>
                </a:cubicBezTo>
                <a:cubicBezTo>
                  <a:pt x="4384668" y="3605055"/>
                  <a:pt x="4347518" y="3604103"/>
                  <a:pt x="4311323" y="3596293"/>
                </a:cubicBezTo>
                <a:cubicBezTo>
                  <a:pt x="4289227" y="3591528"/>
                  <a:pt x="4268649" y="3591338"/>
                  <a:pt x="4246551" y="3594576"/>
                </a:cubicBezTo>
                <a:cubicBezTo>
                  <a:pt x="4198546" y="3601816"/>
                  <a:pt x="4151870" y="3591528"/>
                  <a:pt x="4105766" y="3578384"/>
                </a:cubicBezTo>
                <a:cubicBezTo>
                  <a:pt x="4075285" y="3569622"/>
                  <a:pt x="4044043" y="3564287"/>
                  <a:pt x="4013753" y="3555333"/>
                </a:cubicBezTo>
                <a:cubicBezTo>
                  <a:pt x="3991083" y="3548474"/>
                  <a:pt x="3968414" y="3540282"/>
                  <a:pt x="3947648" y="3529234"/>
                </a:cubicBezTo>
                <a:cubicBezTo>
                  <a:pt x="3917546" y="3513040"/>
                  <a:pt x="3891259" y="3488655"/>
                  <a:pt x="3852966" y="3495133"/>
                </a:cubicBezTo>
                <a:cubicBezTo>
                  <a:pt x="3819245" y="3500847"/>
                  <a:pt x="3788766" y="3488847"/>
                  <a:pt x="3757902" y="3477416"/>
                </a:cubicBezTo>
                <a:cubicBezTo>
                  <a:pt x="3735231" y="3469034"/>
                  <a:pt x="3712565" y="3460459"/>
                  <a:pt x="3689131" y="3455126"/>
                </a:cubicBezTo>
                <a:cubicBezTo>
                  <a:pt x="3661315" y="3448839"/>
                  <a:pt x="3629882" y="3451507"/>
                  <a:pt x="3605116" y="3439885"/>
                </a:cubicBezTo>
                <a:cubicBezTo>
                  <a:pt x="3579206" y="3427693"/>
                  <a:pt x="3557682" y="3435885"/>
                  <a:pt x="3534629" y="3439315"/>
                </a:cubicBezTo>
                <a:cubicBezTo>
                  <a:pt x="3497862" y="3444649"/>
                  <a:pt x="3461282" y="3454555"/>
                  <a:pt x="3424135" y="3441982"/>
                </a:cubicBezTo>
                <a:cubicBezTo>
                  <a:pt x="3378986" y="3426741"/>
                  <a:pt x="3334216" y="3410358"/>
                  <a:pt x="3288877" y="3395880"/>
                </a:cubicBezTo>
                <a:cubicBezTo>
                  <a:pt x="3271348" y="3390353"/>
                  <a:pt x="3252492" y="3388067"/>
                  <a:pt x="3234202" y="3385591"/>
                </a:cubicBezTo>
                <a:cubicBezTo>
                  <a:pt x="3216867" y="3383495"/>
                  <a:pt x="3196102" y="3388830"/>
                  <a:pt x="3182763" y="3380829"/>
                </a:cubicBezTo>
                <a:cubicBezTo>
                  <a:pt x="3148472" y="3360255"/>
                  <a:pt x="3113231" y="3350158"/>
                  <a:pt x="3073604" y="3350158"/>
                </a:cubicBezTo>
                <a:cubicBezTo>
                  <a:pt x="3058743" y="3350158"/>
                  <a:pt x="3044264" y="3341584"/>
                  <a:pt x="3029216" y="3340059"/>
                </a:cubicBezTo>
                <a:cubicBezTo>
                  <a:pt x="3008639" y="3338155"/>
                  <a:pt x="2985016" y="3333011"/>
                  <a:pt x="2967110" y="3340251"/>
                </a:cubicBezTo>
                <a:cubicBezTo>
                  <a:pt x="2925008" y="3357397"/>
                  <a:pt x="2890910" y="3343107"/>
                  <a:pt x="2854140" y="3326153"/>
                </a:cubicBezTo>
                <a:cubicBezTo>
                  <a:pt x="2817943" y="3309389"/>
                  <a:pt x="2779842" y="3296055"/>
                  <a:pt x="2741360" y="3285003"/>
                </a:cubicBezTo>
                <a:cubicBezTo>
                  <a:pt x="2726882" y="3281003"/>
                  <a:pt x="2709548" y="3287672"/>
                  <a:pt x="2693543" y="3289005"/>
                </a:cubicBezTo>
                <a:cubicBezTo>
                  <a:pt x="2687827" y="3289386"/>
                  <a:pt x="2681540" y="3289958"/>
                  <a:pt x="2676398" y="3288053"/>
                </a:cubicBezTo>
                <a:cubicBezTo>
                  <a:pt x="2626677" y="3269763"/>
                  <a:pt x="2576191" y="3255857"/>
                  <a:pt x="2522279" y="3265382"/>
                </a:cubicBezTo>
                <a:cubicBezTo>
                  <a:pt x="2517327" y="3266335"/>
                  <a:pt x="2511800" y="3264239"/>
                  <a:pt x="2506847" y="3262905"/>
                </a:cubicBezTo>
                <a:cubicBezTo>
                  <a:pt x="2482652" y="3256047"/>
                  <a:pt x="2459029" y="3245189"/>
                  <a:pt x="2434456" y="3242712"/>
                </a:cubicBezTo>
                <a:cubicBezTo>
                  <a:pt x="2373874" y="3236616"/>
                  <a:pt x="2312915" y="3234138"/>
                  <a:pt x="2251948" y="3230138"/>
                </a:cubicBezTo>
                <a:cubicBezTo>
                  <a:pt x="2248138" y="3229949"/>
                  <a:pt x="2244137" y="3229949"/>
                  <a:pt x="2240710" y="3228614"/>
                </a:cubicBezTo>
                <a:cubicBezTo>
                  <a:pt x="2218229" y="3220422"/>
                  <a:pt x="2198608" y="3223090"/>
                  <a:pt x="2179556" y="3238711"/>
                </a:cubicBezTo>
                <a:cubicBezTo>
                  <a:pt x="2171173" y="3245569"/>
                  <a:pt x="2159743" y="3249189"/>
                  <a:pt x="2149267" y="3252999"/>
                </a:cubicBezTo>
                <a:cubicBezTo>
                  <a:pt x="2133834" y="3258715"/>
                  <a:pt x="2118023" y="3264239"/>
                  <a:pt x="2102021" y="3267859"/>
                </a:cubicBezTo>
                <a:cubicBezTo>
                  <a:pt x="2086208" y="3271288"/>
                  <a:pt x="2069254" y="3276049"/>
                  <a:pt x="2054013" y="3273384"/>
                </a:cubicBezTo>
                <a:cubicBezTo>
                  <a:pt x="2026581" y="3268622"/>
                  <a:pt x="2000479" y="3257953"/>
                  <a:pt x="1973429" y="3250903"/>
                </a:cubicBezTo>
                <a:cubicBezTo>
                  <a:pt x="1964094" y="3248426"/>
                  <a:pt x="1953806" y="3248809"/>
                  <a:pt x="1944092" y="3248617"/>
                </a:cubicBezTo>
                <a:cubicBezTo>
                  <a:pt x="1921800" y="3248047"/>
                  <a:pt x="1898940" y="3253571"/>
                  <a:pt x="1878748" y="3237759"/>
                </a:cubicBezTo>
                <a:cubicBezTo>
                  <a:pt x="1860079" y="3222899"/>
                  <a:pt x="1841216" y="3227280"/>
                  <a:pt x="1821596" y="3238520"/>
                </a:cubicBezTo>
                <a:cubicBezTo>
                  <a:pt x="1807497" y="3246522"/>
                  <a:pt x="1791496" y="3252809"/>
                  <a:pt x="1775684" y="3255857"/>
                </a:cubicBezTo>
                <a:cubicBezTo>
                  <a:pt x="1753965" y="3260047"/>
                  <a:pt x="1732439" y="3261763"/>
                  <a:pt x="1709006" y="3259285"/>
                </a:cubicBezTo>
                <a:cubicBezTo>
                  <a:pt x="1692431" y="3257571"/>
                  <a:pt x="1678904" y="3256809"/>
                  <a:pt x="1665950" y="3246713"/>
                </a:cubicBezTo>
                <a:cubicBezTo>
                  <a:pt x="1663856" y="3245189"/>
                  <a:pt x="1660046" y="3244807"/>
                  <a:pt x="1657188" y="3244999"/>
                </a:cubicBezTo>
                <a:cubicBezTo>
                  <a:pt x="1619658" y="3248237"/>
                  <a:pt x="1582510" y="3246522"/>
                  <a:pt x="1544598" y="3244234"/>
                </a:cubicBezTo>
                <a:cubicBezTo>
                  <a:pt x="1496403" y="3241189"/>
                  <a:pt x="1445725" y="3250141"/>
                  <a:pt x="1404006" y="3282146"/>
                </a:cubicBezTo>
                <a:cubicBezTo>
                  <a:pt x="1397909" y="3286910"/>
                  <a:pt x="1388765" y="3289005"/>
                  <a:pt x="1380762" y="3290149"/>
                </a:cubicBezTo>
                <a:cubicBezTo>
                  <a:pt x="1343044" y="3295101"/>
                  <a:pt x="1305132" y="3298530"/>
                  <a:pt x="1267411" y="3304055"/>
                </a:cubicBezTo>
                <a:cubicBezTo>
                  <a:pt x="1246837" y="3307103"/>
                  <a:pt x="1225310" y="3309770"/>
                  <a:pt x="1206641" y="3318153"/>
                </a:cubicBezTo>
                <a:cubicBezTo>
                  <a:pt x="1188354" y="3326343"/>
                  <a:pt x="1173681" y="3336059"/>
                  <a:pt x="1162823" y="3318915"/>
                </a:cubicBezTo>
                <a:cubicBezTo>
                  <a:pt x="1143394" y="3328059"/>
                  <a:pt x="1126437" y="3335680"/>
                  <a:pt x="1109865" y="3343870"/>
                </a:cubicBezTo>
                <a:cubicBezTo>
                  <a:pt x="1103767" y="3346918"/>
                  <a:pt x="1098623" y="3351872"/>
                  <a:pt x="1092527" y="3354730"/>
                </a:cubicBezTo>
                <a:cubicBezTo>
                  <a:pt x="1086048" y="3357778"/>
                  <a:pt x="1078810" y="3359682"/>
                  <a:pt x="1071762" y="3361207"/>
                </a:cubicBezTo>
                <a:cubicBezTo>
                  <a:pt x="1040327" y="3368065"/>
                  <a:pt x="1008894" y="3374351"/>
                  <a:pt x="977653" y="3381782"/>
                </a:cubicBezTo>
                <a:cubicBezTo>
                  <a:pt x="971554" y="3383305"/>
                  <a:pt x="966411" y="3389401"/>
                  <a:pt x="960887" y="3393401"/>
                </a:cubicBezTo>
                <a:cubicBezTo>
                  <a:pt x="957266" y="3396070"/>
                  <a:pt x="953648" y="3400070"/>
                  <a:pt x="949646" y="3400642"/>
                </a:cubicBezTo>
                <a:cubicBezTo>
                  <a:pt x="919165" y="3405214"/>
                  <a:pt x="888877" y="3410549"/>
                  <a:pt x="858205" y="3412834"/>
                </a:cubicBezTo>
                <a:cubicBezTo>
                  <a:pt x="832486" y="3414738"/>
                  <a:pt x="807719" y="3414168"/>
                  <a:pt x="801053" y="3447315"/>
                </a:cubicBezTo>
                <a:cubicBezTo>
                  <a:pt x="799909" y="3453032"/>
                  <a:pt x="791717" y="3459128"/>
                  <a:pt x="785432" y="3461984"/>
                </a:cubicBezTo>
                <a:cubicBezTo>
                  <a:pt x="767524" y="3470176"/>
                  <a:pt x="748471" y="3475701"/>
                  <a:pt x="730754" y="3484082"/>
                </a:cubicBezTo>
                <a:cubicBezTo>
                  <a:pt x="672650" y="3512088"/>
                  <a:pt x="611880" y="3529805"/>
                  <a:pt x="546917" y="3526566"/>
                </a:cubicBezTo>
                <a:cubicBezTo>
                  <a:pt x="526724" y="3525614"/>
                  <a:pt x="507102" y="3515326"/>
                  <a:pt x="494337" y="3511515"/>
                </a:cubicBezTo>
                <a:cubicBezTo>
                  <a:pt x="457572" y="3526566"/>
                  <a:pt x="426709" y="3541045"/>
                  <a:pt x="394511" y="3551903"/>
                </a:cubicBezTo>
                <a:cubicBezTo>
                  <a:pt x="366127" y="3561619"/>
                  <a:pt x="336408" y="3567715"/>
                  <a:pt x="307259" y="3574763"/>
                </a:cubicBezTo>
                <a:cubicBezTo>
                  <a:pt x="296590" y="3577432"/>
                  <a:pt x="285732" y="3578955"/>
                  <a:pt x="274873" y="3580290"/>
                </a:cubicBezTo>
                <a:cubicBezTo>
                  <a:pt x="240965" y="3584480"/>
                  <a:pt x="205529" y="3574384"/>
                  <a:pt x="172384" y="3590386"/>
                </a:cubicBezTo>
                <a:cubicBezTo>
                  <a:pt x="155046" y="3598768"/>
                  <a:pt x="137898" y="3608865"/>
                  <a:pt x="119613" y="3613247"/>
                </a:cubicBezTo>
                <a:cubicBezTo>
                  <a:pt x="99990" y="3618009"/>
                  <a:pt x="80794" y="3625439"/>
                  <a:pt x="61197" y="3630750"/>
                </a:cubicBezTo>
                <a:lnTo>
                  <a:pt x="544" y="3635521"/>
                </a:lnTo>
                <a:lnTo>
                  <a:pt x="544" y="3508282"/>
                </a:lnTo>
                <a:lnTo>
                  <a:pt x="0" y="3508282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857610"/>
            <a:ext cx="12191456" cy="2849976"/>
            <a:chOff x="476" y="-3923157"/>
            <a:chExt cx="10667524" cy="2493729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7229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685571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FBEFD2B-9CC2-1074-208F-B74AF11E1E07}"/>
              </a:ext>
            </a:extLst>
          </p:cNvPr>
          <p:cNvSpPr txBox="1"/>
          <p:nvPr/>
        </p:nvSpPr>
        <p:spPr>
          <a:xfrm>
            <a:off x="4878783" y="411881"/>
            <a:ext cx="6512265" cy="1461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Some disciplines pay better than others.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Engineering is the best paid discipline at all stages of a career.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D44EB3-A337-443C-E6AB-C652689FD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41" y="2638926"/>
            <a:ext cx="10458113" cy="360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810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10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7D6479-C447-7FF5-E8A3-6BD09CCDBFA3}"/>
              </a:ext>
            </a:extLst>
          </p:cNvPr>
          <p:cNvSpPr txBox="1"/>
          <p:nvPr/>
        </p:nvSpPr>
        <p:spPr>
          <a:xfrm>
            <a:off x="1001684" y="170412"/>
            <a:ext cx="10178934" cy="13287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Regardless of the university, some careers have a higher salary than others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512E79-435B-FC69-40BB-521739F0BA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5" r="7672" b="-3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5027C7-CD7A-B8E5-7A57-B8364FA3E4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25" r="7426" b="-2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24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ouple of street signs on a pole&#10;&#10;Description automatically generated with low confidence">
            <a:extLst>
              <a:ext uri="{FF2B5EF4-FFF2-40B4-BE49-F238E27FC236}">
                <a16:creationId xmlns:a16="http://schemas.microsoft.com/office/drawing/2014/main" id="{55EC7945-97BB-4B2F-B38F-979A799801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1" r="24050"/>
          <a:stretch/>
        </p:blipFill>
        <p:spPr>
          <a:xfrm>
            <a:off x="827088" y="1498600"/>
            <a:ext cx="5260975" cy="4676775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grpSp>
        <p:nvGrpSpPr>
          <p:cNvPr id="16" name="Group 10">
            <a:extLst>
              <a:ext uri="{FF2B5EF4-FFF2-40B4-BE49-F238E27FC236}">
                <a16:creationId xmlns:a16="http://schemas.microsoft.com/office/drawing/2014/main" id="{0EAC7AFE-68C0-41EB-A1C7-108E60D7C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088" y="4795537"/>
            <a:ext cx="5260975" cy="1410656"/>
            <a:chOff x="827088" y="4795537"/>
            <a:chExt cx="5260975" cy="1410656"/>
          </a:xfrm>
        </p:grpSpPr>
        <p:sp>
          <p:nvSpPr>
            <p:cNvPr id="17" name="Freeform: Shape 11">
              <a:extLst>
                <a:ext uri="{FF2B5EF4-FFF2-40B4-BE49-F238E27FC236}">
                  <a16:creationId xmlns:a16="http://schemas.microsoft.com/office/drawing/2014/main" id="{127393A7-D6DA-410B-8699-AA56B57BF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8" y="4795537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2">
              <a:extLst>
                <a:ext uri="{FF2B5EF4-FFF2-40B4-BE49-F238E27FC236}">
                  <a16:creationId xmlns:a16="http://schemas.microsoft.com/office/drawing/2014/main" id="{8EC44C88-69E3-42EE-86E8-9B45F712B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8" y="4795537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43D911A-70CB-484D-B833-BF8BE9E3D5BC}"/>
              </a:ext>
            </a:extLst>
          </p:cNvPr>
          <p:cNvSpPr txBox="1"/>
          <p:nvPr/>
        </p:nvSpPr>
        <p:spPr>
          <a:xfrm>
            <a:off x="6981826" y="3146400"/>
            <a:ext cx="4391024" cy="268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>
                <a:solidFill>
                  <a:schemeClr val="bg1">
                    <a:alpha val="80000"/>
                  </a:schemeClr>
                </a:solidFill>
              </a:rPr>
              <a:t>So… What should you study? </a:t>
            </a:r>
            <a:endParaRPr lang="en-US" sz="3600" dirty="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521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skating, silhouette, dark, night&#10;&#10;Description automatically generated">
            <a:extLst>
              <a:ext uri="{FF2B5EF4-FFF2-40B4-BE49-F238E27FC236}">
                <a16:creationId xmlns:a16="http://schemas.microsoft.com/office/drawing/2014/main" id="{885784B9-E565-463A-BE74-1C4139599E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8" r="15629" b="2"/>
          <a:stretch/>
        </p:blipFill>
        <p:spPr>
          <a:xfrm>
            <a:off x="889927" y="1429488"/>
            <a:ext cx="5151170" cy="4579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FDAECA-56F9-2556-236A-46A891464F0F}"/>
              </a:ext>
            </a:extLst>
          </p:cNvPr>
          <p:cNvSpPr txBox="1"/>
          <p:nvPr/>
        </p:nvSpPr>
        <p:spPr>
          <a:xfrm>
            <a:off x="6981824" y="3146400"/>
            <a:ext cx="4391025" cy="2454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>
                    <a:alpha val="80000"/>
                  </a:schemeClr>
                </a:solidFill>
              </a:rPr>
              <a:t>If you just want a good paying job…</a:t>
            </a:r>
          </a:p>
        </p:txBody>
      </p:sp>
    </p:spTree>
    <p:extLst>
      <p:ext uri="{BB962C8B-B14F-4D97-AF65-F5344CB8AC3E}">
        <p14:creationId xmlns:p14="http://schemas.microsoft.com/office/powerpoint/2010/main" val="4246384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C6E80A-6462-E244-0C16-FB14577B19D1}"/>
              </a:ext>
            </a:extLst>
          </p:cNvPr>
          <p:cNvSpPr txBox="1"/>
          <p:nvPr/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/>
              <a:t>Top earners in each discipline make a good salary.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/>
              <a:t>But… will you be a top earner?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4892E1-D3B5-BC35-F696-E8D7966E2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86" y="2048155"/>
            <a:ext cx="8438322" cy="48098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237612-FC02-DDEF-0191-5BE35C7AFE51}"/>
              </a:ext>
            </a:extLst>
          </p:cNvPr>
          <p:cNvSpPr txBox="1"/>
          <p:nvPr/>
        </p:nvSpPr>
        <p:spPr>
          <a:xfrm>
            <a:off x="586409" y="665922"/>
            <a:ext cx="2565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…It’s not that simple!</a:t>
            </a:r>
          </a:p>
        </p:txBody>
      </p:sp>
    </p:spTree>
    <p:extLst>
      <p:ext uri="{BB962C8B-B14F-4D97-AF65-F5344CB8AC3E}">
        <p14:creationId xmlns:p14="http://schemas.microsoft.com/office/powerpoint/2010/main" val="137553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A9091F-D960-93C3-A336-8FCBB58B1029}"/>
              </a:ext>
            </a:extLst>
          </p:cNvPr>
          <p:cNvSpPr txBox="1"/>
          <p:nvPr/>
        </p:nvSpPr>
        <p:spPr>
          <a:xfrm>
            <a:off x="638881" y="417576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university you go to, matters!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BDD303B-A585-CC53-061A-E7226DC389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123"/>
          <a:stretch/>
        </p:blipFill>
        <p:spPr>
          <a:xfrm>
            <a:off x="2548358" y="2480928"/>
            <a:ext cx="6677921" cy="395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2390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F9950-E878-E6DB-BCBB-006E795B4138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…But it also matters the degree you get!</a:t>
            </a:r>
          </a:p>
        </p:txBody>
      </p:sp>
      <p:pic>
        <p:nvPicPr>
          <p:cNvPr id="4" name="Picture 3" descr="Chart, funnel chart&#10;&#10;Description automatically generated">
            <a:extLst>
              <a:ext uri="{FF2B5EF4-FFF2-40B4-BE49-F238E27FC236}">
                <a16:creationId xmlns:a16="http://schemas.microsoft.com/office/drawing/2014/main" id="{C5E1B813-4550-F8FB-F123-8AA5F65DC7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3" r="2" b="7627"/>
          <a:stretch/>
        </p:blipFill>
        <p:spPr>
          <a:xfrm>
            <a:off x="6099048" y="1003259"/>
            <a:ext cx="5458968" cy="485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8953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BD1B9C93-EEDF-882D-D5AD-7F23BA102B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4" r="-1" b="14178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43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513990-893F-411B-BAC6-E6C825ACDA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57" r="24281" b="-1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6E808E-0F98-40BC-962E-53D1580A4891}"/>
              </a:ext>
            </a:extLst>
          </p:cNvPr>
          <p:cNvSpPr txBox="1"/>
          <p:nvPr/>
        </p:nvSpPr>
        <p:spPr>
          <a:xfrm>
            <a:off x="6638578" y="2871982"/>
            <a:ext cx="5004073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How much do the different degrees pay on average?</a:t>
            </a:r>
          </a:p>
        </p:txBody>
      </p:sp>
    </p:spTree>
    <p:extLst>
      <p:ext uri="{BB962C8B-B14F-4D97-AF65-F5344CB8AC3E}">
        <p14:creationId xmlns:p14="http://schemas.microsoft.com/office/powerpoint/2010/main" val="3772586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3B6B5C9-BE23-4C39-92DF-62F5C1B96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933887F-5725-499E-8BC5-19BEFD54D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951F68D6-DC6F-411C-AC90-625926C1F6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237141AF-5F53-4F17-BC2C-4CD50626F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D301ABC-D4A8-6FF6-45EA-6170F1CFB1CF}"/>
              </a:ext>
            </a:extLst>
          </p:cNvPr>
          <p:cNvSpPr txBox="1"/>
          <p:nvPr/>
        </p:nvSpPr>
        <p:spPr>
          <a:xfrm>
            <a:off x="1251678" y="2286001"/>
            <a:ext cx="3384000" cy="384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Not all degrees grant an average pay above the national average.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The difference in average pay amongst degree holders can be substantial depending on the degree.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AE4C2C-609D-DED2-C4EE-4353D6C0EF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15" r="7414" b="-1"/>
          <a:stretch/>
        </p:blipFill>
        <p:spPr>
          <a:xfrm>
            <a:off x="4475748" y="348795"/>
            <a:ext cx="7312476" cy="637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5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8F9AB5-03E5-9567-0B67-3CC09C2E0FD2}"/>
              </a:ext>
            </a:extLst>
          </p:cNvPr>
          <p:cNvSpPr txBox="1"/>
          <p:nvPr/>
        </p:nvSpPr>
        <p:spPr>
          <a:xfrm>
            <a:off x="457201" y="723406"/>
            <a:ext cx="3234018" cy="38267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These degrees pay above both the national average and the average of degree holders.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1FDC9C-6BE5-61D6-3849-AB763A90C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251" y="975404"/>
            <a:ext cx="6631341" cy="490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90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E6254B-7885-48E0-AB37-6DBCEB2E6B7B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Some degrees don’t even pay above the national average salary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E22F27-6C63-5657-4448-2754CCFB6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124884"/>
            <a:ext cx="6903720" cy="460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2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A73FF39-82B0-4EE6-980B-3918528330B4}"/>
              </a:ext>
            </a:extLst>
          </p:cNvPr>
          <p:cNvSpPr txBox="1"/>
          <p:nvPr/>
        </p:nvSpPr>
        <p:spPr>
          <a:xfrm>
            <a:off x="640080" y="5576887"/>
            <a:ext cx="10911840" cy="640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latin typeface="+mj-lt"/>
                <a:ea typeface="+mj-ea"/>
                <a:cs typeface="+mj-cs"/>
              </a:rPr>
              <a:t>But these averages don’t tell the full story…</a:t>
            </a:r>
          </a:p>
        </p:txBody>
      </p:sp>
      <p:pic>
        <p:nvPicPr>
          <p:cNvPr id="7" name="Picture 6" descr="Text, engineering drawing&#10;&#10;Description automatically generated">
            <a:extLst>
              <a:ext uri="{FF2B5EF4-FFF2-40B4-BE49-F238E27FC236}">
                <a16:creationId xmlns:a16="http://schemas.microsoft.com/office/drawing/2014/main" id="{64CBFA8E-BA53-436A-851E-4852EC1988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45" r="1" b="19766"/>
          <a:stretch/>
        </p:blipFill>
        <p:spPr>
          <a:xfrm>
            <a:off x="640080" y="641032"/>
            <a:ext cx="10911840" cy="4835843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452520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D06F6-1948-4181-84D6-51FF88F92E40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Does it matter which University you choose?</a:t>
            </a:r>
          </a:p>
        </p:txBody>
      </p:sp>
      <p:pic>
        <p:nvPicPr>
          <p:cNvPr id="6" name="Picture 5" descr="A picture containing text, handwear&#10;&#10;Description automatically generated">
            <a:extLst>
              <a:ext uri="{FF2B5EF4-FFF2-40B4-BE49-F238E27FC236}">
                <a16:creationId xmlns:a16="http://schemas.microsoft.com/office/drawing/2014/main" id="{AAC63A58-D2C0-4047-99F9-96E92F18D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268146"/>
            <a:ext cx="6780700" cy="431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89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2F49411B-7DEB-4309-9B16-C4B73F4CA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20" y="1061324"/>
            <a:ext cx="5518368" cy="3662794"/>
          </a:xfrm>
          <a:prstGeom prst="rect">
            <a:avLst/>
          </a:prstGeom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3F929D31-7BE4-4940-BF78-9D1C8B749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688" y="1061323"/>
            <a:ext cx="5472573" cy="3662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F942A6-D301-4071-B7BA-9577FDA15B87}"/>
              </a:ext>
            </a:extLst>
          </p:cNvPr>
          <p:cNvSpPr txBox="1"/>
          <p:nvPr/>
        </p:nvSpPr>
        <p:spPr>
          <a:xfrm>
            <a:off x="1467249" y="5348387"/>
            <a:ext cx="9906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On average, the top 10 Schools pay more than $100,000.00. Twice as much as the national average salary ($54.132)!!</a:t>
            </a:r>
          </a:p>
          <a:p>
            <a:r>
              <a:rPr lang="en-GB" sz="2000" dirty="0"/>
              <a:t>And the average starting salary is also above the national average.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95793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470</Words>
  <Application>Microsoft Office PowerPoint</Application>
  <PresentationFormat>Widescreen</PresentationFormat>
  <Paragraphs>39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Aharoni</vt:lpstr>
      <vt:lpstr>Arial</vt:lpstr>
      <vt:lpstr>Calibri</vt:lpstr>
      <vt:lpstr>Calibri Light</vt:lpstr>
      <vt:lpstr>Rockwell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Patricia Colomer</dc:creator>
  <cp:lastModifiedBy>Patricia Colomer</cp:lastModifiedBy>
  <cp:revision>6</cp:revision>
  <dcterms:created xsi:type="dcterms:W3CDTF">2022-10-17T19:51:20Z</dcterms:created>
  <dcterms:modified xsi:type="dcterms:W3CDTF">2022-10-19T08:00:03Z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3f08ec5-d6d9-4227-8387-ccbfcb3632c4_Enabled">
    <vt:lpwstr>true</vt:lpwstr>
  </property>
  <property fmtid="{D5CDD505-2E9C-101B-9397-08002B2CF9AE}" pid="3" name="MSIP_Label_43f08ec5-d6d9-4227-8387-ccbfcb3632c4_SetDate">
    <vt:lpwstr>2022-10-18T12:30:12Z</vt:lpwstr>
  </property>
  <property fmtid="{D5CDD505-2E9C-101B-9397-08002B2CF9AE}" pid="4" name="MSIP_Label_43f08ec5-d6d9-4227-8387-ccbfcb3632c4_Method">
    <vt:lpwstr>Standard</vt:lpwstr>
  </property>
  <property fmtid="{D5CDD505-2E9C-101B-9397-08002B2CF9AE}" pid="5" name="MSIP_Label_43f08ec5-d6d9-4227-8387-ccbfcb3632c4_Name">
    <vt:lpwstr>Sweco Restricted</vt:lpwstr>
  </property>
  <property fmtid="{D5CDD505-2E9C-101B-9397-08002B2CF9AE}" pid="6" name="MSIP_Label_43f08ec5-d6d9-4227-8387-ccbfcb3632c4_SiteId">
    <vt:lpwstr>b7872ef0-9a00-4c18-8a4a-c7d25c778a9e</vt:lpwstr>
  </property>
  <property fmtid="{D5CDD505-2E9C-101B-9397-08002B2CF9AE}" pid="7" name="MSIP_Label_43f08ec5-d6d9-4227-8387-ccbfcb3632c4_ActionId">
    <vt:lpwstr>e06d552c-9145-45dc-b84a-48d35532b33d</vt:lpwstr>
  </property>
  <property fmtid="{D5CDD505-2E9C-101B-9397-08002B2CF9AE}" pid="8" name="MSIP_Label_43f08ec5-d6d9-4227-8387-ccbfcb3632c4_ContentBits">
    <vt:lpwstr>0</vt:lpwstr>
  </property>
</Properties>
</file>